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5" r:id="rId8"/>
    <p:sldId id="261" r:id="rId9"/>
    <p:sldId id="266" r:id="rId10"/>
    <p:sldId id="262" r:id="rId11"/>
    <p:sldId id="267" r:id="rId12"/>
    <p:sldId id="263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6EF3B6-8B8F-4CE6-8E9C-7416A51FDD6C}">
          <p14:sldIdLst>
            <p14:sldId id="256"/>
          </p14:sldIdLst>
        </p14:section>
        <p14:section name="Untitled Section" id="{F03DF958-E279-4EBE-8AB4-6DF9E107528B}">
          <p14:sldIdLst>
            <p14:sldId id="258"/>
            <p14:sldId id="257"/>
            <p14:sldId id="259"/>
            <p14:sldId id="264"/>
            <p14:sldId id="260"/>
            <p14:sldId id="265"/>
            <p14:sldId id="261"/>
            <p14:sldId id="266"/>
            <p14:sldId id="262"/>
            <p14:sldId id="267"/>
            <p14:sldId id="263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4B4"/>
    <a:srgbClr val="54A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60"/>
  </p:normalViewPr>
  <p:slideViewPr>
    <p:cSldViewPr>
      <p:cViewPr>
        <p:scale>
          <a:sx n="60" d="100"/>
          <a:sy n="60" d="100"/>
        </p:scale>
        <p:origin x="-178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4472B8-9F30-43EF-BE7E-EEC955D39FC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42B358-092D-4787-A0CF-F0D92EAD5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imgres?q=self+esteem&amp;hl=en&amp;safe=active&amp;gbv=2&amp;tbm=isch&amp;tbnid=tQolbMR20rmHqM:&amp;imgrefurl=http://crazifornia.com/tag/self-estee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hierarchy+of+needs&amp;um=1&amp;hl=en&amp;safe=active&amp;gbv=2&amp;tbm=isch&amp;tbnid=0XcYODIN-L0C_M:&amp;imgrefurl=http://summermgmt.wordpress.com/2011/06/28/maslows-hierarchy-of-needs-theor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imgres?q=energized+person&amp;um=1&amp;hl=en&amp;safe=active&amp;gbv=2&amp;tbm=isch&amp;tbnid=xBSZSYQ5-n0iGM:&amp;imgrefurl=http://www.sleeprequired.com/2009/05/getting-a-better-nights-sleep-how-to-wake-up-feeling-energiz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960" y="5334000"/>
            <a:ext cx="6629400" cy="1219201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Abraham Maslow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xQVFBUVGBcXFRcYFxUXGRYYFxoYFRQaFxYXHCYfFxkkGRgWIC8gJCcpLCwsFR4xNjAqNSYrLCkBCQoKBQUFDQUFDSkYEhgpKSkpKSkpKSkpKSkpKSkpKSkpKSkpKSkpKSkpKSkpKSkpKSkpKSkpKSkpKSkpKSkpKf/AABEIAJwAeAMBIgACEQEDEQH/xAAcAAABBQEBAQAAAAAAAAAAAAAFAAEDBAYCBwj/xAA6EAABAgMFBwEHAwIHAQAAAAABAhEAAyEEBRIxQQYiUWFxgZGhBxMyscHR8CNCUmLhFDNygqLC8ZL/xAAUAQEAAAAAAAAAAAAAAAAAAAAA/8QAFBEBAAAAAAAAAAAAAAAAAAAAAP/aAAwDAQACEQMRAD8A9NEO0JMKAYxDarUmWkrWoJSkOSdBEyi2ceSbebWmerAggIQo5F8RFQfQekAdvz2qyUAizpMxXFQKUj6mMJb9ubXNJxTlAcE7g/41gL7vOJQlNMX/ALyMBz/jllWLErFm5UonznGpuP2iWmQwWfeozZdVNyXn5eM0Z6UFwn14j5xzLvAgAMCAXbmzEjhAewWH2jWOZQqVLOuJJYHqHjQ2W2S5geWtKxxSQY+f0TklTmmtB6NpBKxXwqUvHKUUn7aNAe7NCwwC2T2oRbJegmJ+NP1HKD7QHBRHJRErQxEBXUiFEykwoCcQoUKAE7UWwy7LMIIBIatc86ax4RNW6iOBLHJxHq3tTtGGzywFFJKjQfupqdAH9RHmF32EzZiRxPGsBFZbEuYcKUkk8I2dxezsr3pxIHAfV42dy3NLlIASkAsHLfWDCUwGPX7ObK7jF0dxEE72dWZ3GIcgY260UisoQHmd5+zwJBMpZOuE/eMlMs6kKKVBiM49vtKA0AL1ueWtKiUhyGBgMZshtALJaBMIKkkFKgM2LF+bMKco9osdrTNQFoIKVBwRHgtus5lTCnT5axt/ZdfRxrs6jQjGjkUsFDxXtAekw8KGMByYUOYUBIIUIR1Aebe120f5KWLMtXeiQPV4zew12zJk0KA3BmojPiBGr9rsp5cg6YljuQG7UMXdlbKJdllgDRz1NYA6mcEj0iRE9J1gRMAxOtWEDiWjg26z5IUCf6S/lqwB1oZcmkD7BbXOF+kcX1eRkpfUlgICa0TUpFSIDWy3yyCAoQIm2tBVinzCM6AsOdTUtyiG2WmQtLSVB9A+bfOAAbUWbeCx0MPsKVC3ScOeKvRi/pBCRJxoZQcGsRbDpCbxljmoDwWgPZGhQ0KA5MPDKMKAlEPHKTHUBjNrZRtYXLCf8ldHBD0zSp2OcW7olfpIHBI+UFrZJ/UJ0UKwJu9bFjz+dYCG8LhE1QK94AuE1w9xrENk2SRLfCkHEGqxwh33csMaSXWOpywnOAG2axBAA4a6+YrX9Z8SQTXCQfEXzMesQ3gncL8IANOuFExNUu9X1fLMMwbQUgXeOzHvMAbDgDJKQAR3jR3BaApDGhHqMotWqggMrbLAJEgJxOz/AITGHTaVJmFaSQcw1PlGs2ut24Q8Zi5bJ760S5eeNSQehNfR4D2y5Cs2eUZnx4EFXUiLsMkMGGkPAcEQocwoCUCHhCETAV7XJJDpzFRz4jvGbS4mqGW8fWo+cawRnb9kBE1Ksguh6j+0BZlTWiGasrVyGcKUxjMz73V7xQJKUhSgNBSlT1EAQtO0JlrIMpZSn96WUG5pFYEXx7QpWFYSXOQDN84totwBotJHF9eRgNeQl4VGYmXjzctU/XOAq3JtMuZOlhIau9zBEb62rdL8o8rl3okF0AJLigqTXh2jZXJbJq5a0zpak4Q6VFmLv4gM5tIrnV4LezO5cc73x+GUD3WoMPAc+OMUbisX+LtyEFOJCVFS+GFPHqWHePWrHYZcpOGWhKE5skAB+NPykBO0M0O8MYDhQhQxMKAnEJ45eGKoDqM7tFaBMIlJBJTvFQyTkG61i/fl7CRKKs1miBxP2FDGd2YtGNS0qLlaVV4nPz94Cey2ogB8xFz3SVVYRWKBqM6HkRSFZ1YThV2Oh/vANPu6VqA3AgQPm3dZx+1Lmr4RB5VmChnA+1XOCKqgAyJcsL3QH6AeBHF/3yJcggUUqJrwlJkh3FKxjJS1Wu0oQ5IUoJHIE1Ph4D0z2f3CJFnEwj9ScApR4JzQnwX7xqYjlSwlIAyAAHQUESCAUcKMdxwuAjJhQyoUBLigPem0iJbpTvr5ZJ0qdTAm8r9VMBA3E8Br1MAps0JBYu2eRGhqNc2YerwFufblzVFSy6iWSGyAru+D5eGsKDLWJiR8J81qA2b00OecQWC0OMq8cicPJuDavlE81XBhlQffUcO2cBq7ZZQtPvEZKAJ8Z/eA0+bhGFYpofqDF/Za3u8onLeT/wBh5r3ghbbrCnwgHinTtAY+0bRLkVwGYn+SanunOAk/2kAvuq5DLzGnt1yJU4qk8MvT7RlLw2CUpRIVAZ68toZk9RdwnhGq9ld1hVpVMVX3Sd3/AFK3X8P5EZC9LmVZyyiC/CLN23zOsoTMlqKCouDQukUqDmCT6QHvsPGH2Y9psmcyJ7SpmWL9iu/7T1pzjbJWDUF+YrAPHCo7eOFQESoUJRhQGAUWJcnNhpQjzq/30UiWHUyR8R41PKjt8GUMkJKqahi+rMBXKlfI0MSykFkkjCGOVRXSoajJzgKKQyyHoDy4FzU8QnxUwQfOobR1NUZ0HYs2kCySVqYpI4Oxo2R4/fzdRZlBTjdYUFGLtwJfQflQtWW0GXMCku6a0yo79aA09KRubPaAtIUmoIePPipTfucdOzVB0+vOD2yd4EAylcSUZ93fLKA0NpsyVhlAH59jAa8LoWATLOLkaHscvPmDxMCNpr5TZpJUSylEIR1P2AJ7QHn9j2ZmW2cVzQUSUE4qjEpjVKQ/EEP1jP7aJAtXu0gAJSAAMhqw7NBibbFy3XKWZZGWQfVm1EDr1/WtMqcn4ZwB/wBzVHlx2gM0otQwVujau0Wc/pTVAfxJdP8A8mkc3zYmOJsw5/PEDUyR1/PpAeq3B7Vpa2TaU+7P801T3GafUdI3Um0pmJCkKCknIguD3j57Fjo+mnOmn26wSujaGfZSfdKKRR05oJ13TAe4qh4zmy+2CLWMKgETRmnRXNP2hQGfmTilIxcT1HOo1+YMdi0Oa5PWjNkQcuHjnES395xFAxByyqKDnzblCnqU5SFMcOQZ92tHPg84COWgEqIqWYk+BxFP7cImUAa5B91wKl6u5r/7CsUzEopUoAE6EggM7u+7UnpHFoV7slCgVFnBD7/8iQAa5HN2fhQHEvGUpDPoeFQ5L9YuSpmBaVB3DqemgGb8B+ViNZZlDIsQR1GQyJDVUWzh8OMsaEfdwGLZkOMtS8BvZE4LSlQyUAR3rGD2ku6Zb56lJUE2ezYkD+uY36hHQsH/AKY01wWjFKMsGqaO9QFVp0rXmIktoTKlKQkAAAMP9VO+sB5peUlOHC6SWZgXPjMQLuqa9nY/FImpLH+JUxz/ANwrBi2yd9TZHI+jQIsKlSZ00gApWhQL1AOElJPJ/nAEL2kpVKfNgk9sLFx3Pg84zCbO7tx1+n5pGvC8csUFZYOpGQNK8q00jMqlbxo30rAXZBCkAGmWTV70+uUR22S3wgOAMhnm+f2iJE7CXGvF2DUZtawTwAoKqBJ9BnUDqdICldlqKVBSaFOozxA06QohlIwThvbqi4NWOZFNIUBvrfZqEpSGAChmGHKmTAUiCdMqFVLNiA4fDmBQj7wbtkpkhnqnCeYcD6mBk6zgO2ilgdN37+ggIlpwTM8IqAkE6d9A/wDeLs2SSS4BAZg2u62p5fjQHXPJmJTyCgauC7UPCDNjkjAg6kJc8SoAE9WAAOkBXKCTvVBAIYh31D+K5BjEUtLMHcNhGrgFyG7ikXZtEvrhBHJyFeh+cRXkgAvqDMPhZTVu/VzAd3XazKtCFE7i1YDV6KYA05tXWrZQb2rlkBChq6T6KHeh8xl7YN0jgpQHaoPWgjX3yrFZUKOZwHuQ5gMUuQ9GzzPCAN7yfclSs3SU9QaeY2XugB1f0jHbZmiBo5Phh9YCfZu0YpDO6kgjPLti4tpw7ib5kALJD5mv41PtEmx88ha00IUly76EDj/UfHVyF+SgVq0oDTiya/8AI+BzcAkyU70Y0LvUvln48V4mLsmBcgANiDpIyqlyl+1MoDWgkFnJyHzi7cFQtOgLjluv9ICveSyFA0JS1W9Pww0WbbvAk6BuwcD5Q0B//9k="/>
          <p:cNvSpPr>
            <a:spLocks noChangeAspect="1" noChangeArrowheads="1"/>
          </p:cNvSpPr>
          <p:nvPr/>
        </p:nvSpPr>
        <p:spPr bwMode="auto">
          <a:xfrm>
            <a:off x="63500" y="-719138"/>
            <a:ext cx="1143000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xQVFBUVGBcXFRcYFxUXGRYYFxoYFRQaFxYXHCYfFxkkGRgWIC8gJCcpLCwsFR4xNjAqNSYrLCkBCQoKBQUFDQUFDSkYEhgpKSkpKSkpKSkpKSkpKSkpKSkpKSkpKSkpKSkpKSkpKSkpKSkpKSkpKSkpKSkpKSkpKf/AABEIAJwAeAMBIgACEQEDEQH/xAAcAAABBQEBAQAAAAAAAAAAAAAFAAEDBAYCBwj/xAA6EAABAgMFBwEHAwIHAQAAAAABAhEAAyEEBRIxQQYiUWFxgZGhBxMyscHR8CNCUmLhFDNygqLC8ZL/xAAUAQEAAAAAAAAAAAAAAAAAAAAA/8QAFBEBAAAAAAAAAAAAAAAAAAAAAP/aAAwDAQACEQMRAD8A9NEO0JMKAYxDarUmWkrWoJSkOSdBEyi2ceSbebWmerAggIQo5F8RFQfQekAdvz2qyUAizpMxXFQKUj6mMJb9ubXNJxTlAcE7g/41gL7vOJQlNMX/ALyMBz/jllWLErFm5UonznGpuP2iWmQwWfeozZdVNyXn5eM0Z6UFwn14j5xzLvAgAMCAXbmzEjhAewWH2jWOZQqVLOuJJYHqHjQ2W2S5geWtKxxSQY+f0TklTmmtB6NpBKxXwqUvHKUUn7aNAe7NCwwC2T2oRbJegmJ+NP1HKD7QHBRHJRErQxEBXUiFEykwoCcQoUKAE7UWwy7LMIIBIatc86ax4RNW6iOBLHJxHq3tTtGGzywFFJKjQfupqdAH9RHmF32EzZiRxPGsBFZbEuYcKUkk8I2dxezsr3pxIHAfV42dy3NLlIASkAsHLfWDCUwGPX7ObK7jF0dxEE72dWZ3GIcgY260UisoQHmd5+zwJBMpZOuE/eMlMs6kKKVBiM49vtKA0AL1ueWtKiUhyGBgMZshtALJaBMIKkkFKgM2LF+bMKco9osdrTNQFoIKVBwRHgtus5lTCnT5axt/ZdfRxrs6jQjGjkUsFDxXtAekw8KGMByYUOYUBIIUIR1Aebe120f5KWLMtXeiQPV4zew12zJk0KA3BmojPiBGr9rsp5cg6YljuQG7UMXdlbKJdllgDRz1NYA6mcEj0iRE9J1gRMAxOtWEDiWjg26z5IUCf6S/lqwB1oZcmkD7BbXOF+kcX1eRkpfUlgICa0TUpFSIDWy3yyCAoQIm2tBVinzCM6AsOdTUtyiG2WmQtLSVB9A+bfOAAbUWbeCx0MPsKVC3ScOeKvRi/pBCRJxoZQcGsRbDpCbxljmoDwWgPZGhQ0KA5MPDKMKAlEPHKTHUBjNrZRtYXLCf8ldHBD0zSp2OcW7olfpIHBI+UFrZJ/UJ0UKwJu9bFjz+dYCG8LhE1QK94AuE1w9xrENk2SRLfCkHEGqxwh33csMaSXWOpywnOAG2axBAA4a6+YrX9Z8SQTXCQfEXzMesQ3gncL8IANOuFExNUu9X1fLMMwbQUgXeOzHvMAbDgDJKQAR3jR3BaApDGhHqMotWqggMrbLAJEgJxOz/AITGHTaVJmFaSQcw1PlGs2ut24Q8Zi5bJ760S5eeNSQehNfR4D2y5Cs2eUZnx4EFXUiLsMkMGGkPAcEQocwoCUCHhCETAV7XJJDpzFRz4jvGbS4mqGW8fWo+cawRnb9kBE1Ksguh6j+0BZlTWiGasrVyGcKUxjMz73V7xQJKUhSgNBSlT1EAQtO0JlrIMpZSn96WUG5pFYEXx7QpWFYSXOQDN84totwBotJHF9eRgNeQl4VGYmXjzctU/XOAq3JtMuZOlhIau9zBEb62rdL8o8rl3okF0AJLigqTXh2jZXJbJq5a0zpak4Q6VFmLv4gM5tIrnV4LezO5cc73x+GUD3WoMPAc+OMUbisX+LtyEFOJCVFS+GFPHqWHePWrHYZcpOGWhKE5skAB+NPykBO0M0O8MYDhQhQxMKAnEJ45eGKoDqM7tFaBMIlJBJTvFQyTkG61i/fl7CRKKs1miBxP2FDGd2YtGNS0qLlaVV4nPz94Cey2ogB8xFz3SVVYRWKBqM6HkRSFZ1YThV2Oh/vANPu6VqA3AgQPm3dZx+1Lmr4RB5VmChnA+1XOCKqgAyJcsL3QH6AeBHF/3yJcggUUqJrwlJkh3FKxjJS1Wu0oQ5IUoJHIE1Ph4D0z2f3CJFnEwj9ScApR4JzQnwX7xqYjlSwlIAyAAHQUESCAUcKMdxwuAjJhQyoUBLigPem0iJbpTvr5ZJ0qdTAm8r9VMBA3E8Br1MAps0JBYu2eRGhqNc2YerwFufblzVFSy6iWSGyAru+D5eGsKDLWJiR8J81qA2b00OecQWC0OMq8cicPJuDavlE81XBhlQffUcO2cBq7ZZQtPvEZKAJ8Z/eA0+bhGFYpofqDF/Za3u8onLeT/wBh5r3ghbbrCnwgHinTtAY+0bRLkVwGYn+SanunOAk/2kAvuq5DLzGnt1yJU4qk8MvT7RlLw2CUpRIVAZ68toZk9RdwnhGq9ld1hVpVMVX3Sd3/AFK3X8P5EZC9LmVZyyiC/CLN23zOsoTMlqKCouDQukUqDmCT6QHvsPGH2Y9psmcyJ7SpmWL9iu/7T1pzjbJWDUF+YrAPHCo7eOFQESoUJRhQGAUWJcnNhpQjzq/30UiWHUyR8R41PKjt8GUMkJKqahi+rMBXKlfI0MSykFkkjCGOVRXSoajJzgKKQyyHoDy4FzU8QnxUwQfOobR1NUZ0HYs2kCySVqYpI4Oxo2R4/fzdRZlBTjdYUFGLtwJfQflQtWW0GXMCku6a0yo79aA09KRubPaAtIUmoIePPipTfucdOzVB0+vOD2yd4EAylcSUZ93fLKA0NpsyVhlAH59jAa8LoWATLOLkaHscvPmDxMCNpr5TZpJUSylEIR1P2AJ7QHn9j2ZmW2cVzQUSUE4qjEpjVKQ/EEP1jP7aJAtXu0gAJSAAMhqw7NBibbFy3XKWZZGWQfVm1EDr1/WtMqcn4ZwB/wBzVHlx2gM0otQwVujau0Wc/pTVAfxJdP8A8mkc3zYmOJsw5/PEDUyR1/PpAeq3B7Vpa2TaU+7P801T3GafUdI3Um0pmJCkKCknIguD3j57Fjo+mnOmn26wSujaGfZSfdKKRR05oJ13TAe4qh4zmy+2CLWMKgETRmnRXNP2hQGfmTilIxcT1HOo1+YMdi0Oa5PWjNkQcuHjnES395xFAxByyqKDnzblCnqU5SFMcOQZ92tHPg84COWgEqIqWYk+BxFP7cImUAa5B91wKl6u5r/7CsUzEopUoAE6EggM7u+7UnpHFoV7slCgVFnBD7/8iQAa5HN2fhQHEvGUpDPoeFQ5L9YuSpmBaVB3DqemgGb8B+ViNZZlDIsQR1GQyJDVUWzh8OMsaEfdwGLZkOMtS8BvZE4LSlQyUAR3rGD2ku6Zb56lJUE2ezYkD+uY36hHQsH/AKY01wWjFKMsGqaO9QFVp0rXmIktoTKlKQkAAAMP9VO+sB5peUlOHC6SWZgXPjMQLuqa9nY/FImpLH+JUxz/ANwrBi2yd9TZHI+jQIsKlSZ00gApWhQL1AOElJPJ/nAEL2kpVKfNgk9sLFx3Pg84zCbO7tx1+n5pGvC8csUFZYOpGQNK8q00jMqlbxo30rAXZBCkAGmWTV70+uUR22S3wgOAMhnm+f2iJE7CXGvF2DUZtawTwAoKqBJ9BnUDqdICldlqKVBSaFOozxA06QohlIwThvbqi4NWOZFNIUBvrfZqEpSGAChmGHKmTAUiCdMqFVLNiA4fDmBQj7wbtkpkhnqnCeYcD6mBk6zgO2ilgdN37+ggIlpwTM8IqAkE6d9A/wDeLs2SSS4BAZg2u62p5fjQHXPJmJTyCgauC7UPCDNjkjAg6kJc8SoAE9WAAOkBXKCTvVBAIYh31D+K5BjEUtLMHcNhGrgFyG7ikXZtEvrhBHJyFeh+cRXkgAvqDMPhZTVu/VzAd3XazKtCFE7i1YDV6KYA05tXWrZQb2rlkBChq6T6KHeh8xl7YN0jgpQHaoPWgjX3yrFZUKOZwHuQ5gMUuQ9GzzPCAN7yfclSs3SU9QaeY2XugB1f0jHbZmiBo5Phh9YCfZu0YpDO6kgjPLti4tpw7ib5kALJD5mv41PtEmx88ha00IUly76EDj/UfHVyF+SgVq0oDTiya/8AI+BzcAkyU70Y0LvUvln48V4mLsmBcgANiDpIyqlyl+1MoDWgkFnJyHzi7cFQtOgLjluv9ICveSyFA0JS1W9Pww0WbbvAk6BuwcD5Q0B//9k="/>
          <p:cNvSpPr>
            <a:spLocks noChangeAspect="1" noChangeArrowheads="1"/>
          </p:cNvSpPr>
          <p:nvPr/>
        </p:nvSpPr>
        <p:spPr bwMode="auto">
          <a:xfrm>
            <a:off x="215900" y="-566738"/>
            <a:ext cx="1143000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abraham-maslow.com/maslow_Images/Abraham_Mas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1" y="1351450"/>
            <a:ext cx="244928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_0UcAtg1eL4c/THDR-mYVKHI/AAAAAAAABF8/wzAopFTmJKI/s400/abraham_maslow_quote_hierarchy_of_nee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5808"/>
            <a:ext cx="4671685" cy="467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513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Esteem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3662" y="1219200"/>
            <a:ext cx="6400800" cy="3474720"/>
          </a:xfrm>
        </p:spPr>
        <p:txBody>
          <a:bodyPr/>
          <a:lstStyle/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 smtClean="0"/>
              <a:t>level in </a:t>
            </a:r>
            <a:r>
              <a:rPr lang="en-US" sz="2800" dirty="0" smtClean="0"/>
              <a:t>pyramid</a:t>
            </a:r>
          </a:p>
          <a:p>
            <a:r>
              <a:rPr lang="en-US" sz="2800" b="1" dirty="0" smtClean="0"/>
              <a:t>Self esteem, confidence, achievement, respect of others, respect by others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59" y="3200400"/>
            <a:ext cx="5491655" cy="268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3469" y="5881326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://www.google.com/imgres?q=positives+of+good+self+esteem&amp;um=1&amp;hl=en&amp;safe=active&amp;sa=N&amp;gbv=2&amp;tbm=isch&amp;tbnid=LANc92gDc7pqTM:&amp;imgrefurl=http://www.psychologytoday.com/blog/making-change/200910/how-high-self-esteem-can-get-us-down&amp;docid=-ocMfOLT62_-</a:t>
            </a:r>
            <a:r>
              <a:rPr lang="en-US" sz="600" dirty="0" smtClean="0"/>
              <a:t>RM&amp;w=384&amp;h=326&amp;ei=mDJ3Tpb-8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4882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89" y="152400"/>
            <a:ext cx="8760411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Esteem Positive vs. Negative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8225881"/>
              </p:ext>
            </p:extLst>
          </p:nvPr>
        </p:nvGraphicFramePr>
        <p:xfrm>
          <a:off x="457200" y="1273616"/>
          <a:ext cx="8229600" cy="557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765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54ACAA"/>
                          </a:solidFill>
                        </a:rPr>
                        <a:t>Positive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Confidence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 in oneself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Respect 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Greater happiness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Able to accomplish more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20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endParaRPr lang="en-US" sz="9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900" dirty="0" smtClean="0"/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54ACAA"/>
                          </a:solidFill>
                        </a:rPr>
                        <a:t>Negative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Doubtful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Insecure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Uncertain about everything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0600" y="63246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2"/>
              </a:rPr>
              <a:t>http://www.google.com/imgres?q=self+esteem&amp;hl=en&amp;safe=active&amp;gbv=2&amp;tbm=isch&amp;tbnid=tQolbMR20rmHqM:&amp;imgrefurl=http://</a:t>
            </a:r>
            <a:r>
              <a:rPr lang="en-US" sz="600" dirty="0" smtClean="0">
                <a:hlinkClick r:id="rId2"/>
              </a:rPr>
              <a:t>crazifornia.com/tag/self-esteem</a:t>
            </a:r>
            <a:r>
              <a:rPr lang="en-US" sz="600" dirty="0" smtClean="0"/>
              <a:t> </a:t>
            </a:r>
            <a:endParaRPr lang="en-US" sz="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59" y="3429000"/>
            <a:ext cx="2483178" cy="290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Self actualization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219200"/>
            <a:ext cx="6400800" cy="3474720"/>
          </a:xfrm>
        </p:spPr>
        <p:txBody>
          <a:bodyPr/>
          <a:lstStyle/>
          <a:p>
            <a:r>
              <a:rPr lang="en-US" dirty="0" smtClean="0"/>
              <a:t>Final, and top stage of </a:t>
            </a:r>
            <a:r>
              <a:rPr lang="en-US" dirty="0" smtClean="0"/>
              <a:t>pyramid – the goal of self knowledge</a:t>
            </a:r>
            <a:endParaRPr lang="en-US" dirty="0" smtClean="0"/>
          </a:p>
          <a:p>
            <a:r>
              <a:rPr lang="en-US" dirty="0" smtClean="0"/>
              <a:t>This level is only reached when all </a:t>
            </a:r>
            <a:r>
              <a:rPr lang="en-US" dirty="0" smtClean="0"/>
              <a:t>other levels are achieved</a:t>
            </a:r>
            <a:endParaRPr lang="en-US" dirty="0" smtClean="0"/>
          </a:p>
          <a:p>
            <a:r>
              <a:rPr lang="en-US" b="1" dirty="0" smtClean="0"/>
              <a:t>Morality, creativity, problem solving, lack of prejudice, acceptance of </a:t>
            </a:r>
            <a:r>
              <a:rPr lang="en-US" b="1" dirty="0" smtClean="0"/>
              <a:t>facts, satisfaction with self and life, interest in working for justice, not self-serving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2050" name="Picture 2" descr="http://allpsych.com/personalitysynopsis/images/hierarchyofnee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12" y="3886201"/>
            <a:ext cx="37832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124200" y="4114800"/>
            <a:ext cx="2743200" cy="609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/>
              <a:t>Self </a:t>
            </a:r>
            <a:r>
              <a:rPr lang="en-US" dirty="0" smtClean="0"/>
              <a:t>actualization</a:t>
            </a:r>
            <a:br>
              <a:rPr lang="en-US" dirty="0" smtClean="0"/>
            </a:br>
            <a:r>
              <a:rPr lang="en-US" dirty="0" smtClean="0"/>
              <a:t>Positive </a:t>
            </a:r>
            <a:r>
              <a:rPr lang="en-US" dirty="0" smtClean="0"/>
              <a:t>vs. Negative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0949871"/>
              </p:ext>
            </p:extLst>
          </p:nvPr>
        </p:nvGraphicFramePr>
        <p:xfrm>
          <a:off x="533400" y="167640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72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AB4B4"/>
                          </a:solidFill>
                        </a:rPr>
                        <a:t>Positive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Acceptance of self, others and nature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Realism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Self-fulfillment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Spontaneity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600" dirty="0" smtClean="0">
                          <a:solidFill>
                            <a:schemeClr val="bg1"/>
                          </a:solidFill>
                        </a:rPr>
                        <a:t>http</a:t>
                      </a:r>
                      <a:r>
                        <a:rPr lang="en-US" sz="600" dirty="0" smtClean="0">
                          <a:solidFill>
                            <a:schemeClr val="bg1"/>
                          </a:solidFill>
                        </a:rPr>
                        <a:t>://www.google.com/imgres?q=acceptance&amp;um=1&amp;hl=en&amp;safe=active&amp;sa=N&amp;gbv=2&amp;tm=isch&amp;tbnid=15-_PhNCIJ9afM:&amp;imgrefurl=http://acorporatechics.blogspot.com/2011/05/lesson-of-acceptance.html&amp;docid=7ocK-8DQMpQXOM&amp;w=650&amp;h=260&amp;ei=hTh3ToaYN-jd0QGFjKTDDQ&amp;zoom=1&amp;iact=rc&amp;dur=318&amp;page=1&amp;tbnh=75&amp;tbnw=188&amp;start=0&amp;ndsp=28&amp;ved=1t:429,r:12,s:0&amp;tx=77&amp;ty=51&amp;biw=1440&amp;bih=778</a:t>
                      </a:r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AB4B4"/>
                          </a:solidFill>
                        </a:rPr>
                        <a:t>Negative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Not focused on problems out side of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himself, doesn’t see justice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Can’t really help society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1912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5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000" dirty="0" smtClean="0"/>
          </a:p>
          <a:p>
            <a:pPr marL="114300" indent="0" algn="ctr">
              <a:buNone/>
            </a:pPr>
            <a:endParaRPr lang="en-US" sz="4000" dirty="0"/>
          </a:p>
          <a:p>
            <a:pPr marL="114300" indent="0" algn="ctr">
              <a:buNone/>
            </a:pPr>
            <a:r>
              <a:rPr lang="en-US" sz="4000" dirty="0" smtClean="0"/>
              <a:t>Why is self-esteem so important for people?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704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286000"/>
            <a:ext cx="6400800" cy="3474720"/>
          </a:xfrm>
        </p:spPr>
        <p:txBody>
          <a:bodyPr/>
          <a:lstStyle/>
          <a:p>
            <a:r>
              <a:rPr lang="en-US" dirty="0" smtClean="0"/>
              <a:t>It is important to have self-esteem and worth. Accomplishments can only happen if you believe in yourself and feel good about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7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000" dirty="0" smtClean="0"/>
          </a:p>
          <a:p>
            <a:pPr marL="114300" indent="0" algn="ctr">
              <a:buNone/>
            </a:pPr>
            <a:endParaRPr lang="en-US" sz="4000" dirty="0"/>
          </a:p>
          <a:p>
            <a:pPr marL="114300" indent="0" algn="ctr">
              <a:buNone/>
            </a:pPr>
            <a:r>
              <a:rPr lang="en-US" sz="4000" dirty="0" smtClean="0"/>
              <a:t>What need did Maslow consider to be the most basic?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665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600200"/>
            <a:ext cx="6400800" cy="3474720"/>
          </a:xfrm>
        </p:spPr>
        <p:txBody>
          <a:bodyPr/>
          <a:lstStyle/>
          <a:p>
            <a:r>
              <a:rPr lang="en-US" sz="3200" dirty="0" smtClean="0"/>
              <a:t>Physiological – basic food, water, shelter, clothing – what you truly can’t live </a:t>
            </a:r>
            <a:r>
              <a:rPr lang="en-US" sz="3200" dirty="0"/>
              <a:t>without. You can’t focus on learning or interacting with others if you are hungry, cold, or in fear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14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000" dirty="0" smtClean="0"/>
          </a:p>
          <a:p>
            <a:pPr marL="114300" indent="0" algn="ctr">
              <a:buNone/>
            </a:pPr>
            <a:endParaRPr lang="en-US" sz="4000" dirty="0"/>
          </a:p>
          <a:p>
            <a:pPr marL="114300" indent="0" algn="ctr">
              <a:buNone/>
            </a:pPr>
            <a:r>
              <a:rPr lang="en-US" sz="4000" dirty="0" smtClean="0"/>
              <a:t>Why are the </a:t>
            </a:r>
            <a:r>
              <a:rPr lang="en-US" sz="4000" dirty="0" smtClean="0"/>
              <a:t>belonging needs </a:t>
            </a:r>
            <a:r>
              <a:rPr lang="en-US" sz="4000" dirty="0" smtClean="0"/>
              <a:t>so vital for human development?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6482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514600"/>
            <a:ext cx="6400800" cy="34747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Everyone needs and wants to feel loved and part of a group, be it family or social.  We are a community structured people.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558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What </a:t>
            </a:r>
            <a:r>
              <a:rPr lang="en-US" sz="4000" dirty="0"/>
              <a:t>is Maslow's </a:t>
            </a:r>
            <a:r>
              <a:rPr lang="en-US" sz="4000" dirty="0" smtClean="0"/>
              <a:t>Hierarchy </a:t>
            </a:r>
            <a:r>
              <a:rPr lang="en-US" sz="4000" dirty="0"/>
              <a:t>of </a:t>
            </a:r>
            <a:r>
              <a:rPr lang="en-US" sz="4000" dirty="0" smtClean="0"/>
              <a:t>Needs?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6002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Theory developed to rank needs of all people</a:t>
            </a:r>
          </a:p>
          <a:p>
            <a:r>
              <a:rPr lang="en-US" dirty="0" smtClean="0"/>
              <a:t>Marks the development of people in stages</a:t>
            </a:r>
          </a:p>
          <a:p>
            <a:r>
              <a:rPr lang="en-US" dirty="0" smtClean="0"/>
              <a:t>5 stages to complete self-understanding</a:t>
            </a:r>
          </a:p>
          <a:p>
            <a:r>
              <a:rPr lang="en-US" dirty="0" smtClean="0"/>
              <a:t>Maslow's belief is if a person does not meet a stage, they cannot be fully self understood</a:t>
            </a:r>
          </a:p>
          <a:p>
            <a:r>
              <a:rPr lang="en-US" dirty="0" smtClean="0"/>
              <a:t>You can not move on to the next without completing the one before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5029200" cy="212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8785" y="6373744"/>
            <a:ext cx="731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hlinkClick r:id="rId3"/>
              </a:rPr>
              <a:t>http://www.google.com/imgres?q=hierarchy+of+needs&amp;um=1&amp;hl=en&amp;safe=active&amp;gbv=2&amp;tbm=isch&amp;tbnid=0XcYODIN-L0C_M:&amp;imgrefurl=http://</a:t>
            </a:r>
            <a:r>
              <a:rPr lang="en-US" sz="600" dirty="0" smtClean="0">
                <a:hlinkClick r:id="rId3"/>
              </a:rPr>
              <a:t>summermgmt.wordpress.com/2011/06/28/maslows-hierarchy-of-needs-theory</a:t>
            </a:r>
            <a:r>
              <a:rPr lang="en-US" sz="600" dirty="0" smtClean="0"/>
              <a:t>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731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endParaRPr lang="en-US" sz="4000" dirty="0" smtClean="0"/>
          </a:p>
          <a:p>
            <a:pPr marL="114300" indent="0" algn="ctr">
              <a:buNone/>
            </a:pPr>
            <a:endParaRPr lang="en-US" sz="4000" dirty="0"/>
          </a:p>
          <a:p>
            <a:pPr marL="114300" indent="0" algn="ctr">
              <a:buNone/>
            </a:pPr>
            <a:r>
              <a:rPr lang="en-US" sz="4000" dirty="0" smtClean="0"/>
              <a:t>Why is </a:t>
            </a:r>
            <a:r>
              <a:rPr lang="en-US" sz="4000" dirty="0" smtClean="0"/>
              <a:t>the highest level and last step to </a:t>
            </a:r>
            <a:r>
              <a:rPr lang="en-US" sz="4000" dirty="0" smtClean="0"/>
              <a:t>completing the hierarchy </a:t>
            </a:r>
            <a:r>
              <a:rPr lang="en-US" sz="4000" dirty="0" smtClean="0"/>
              <a:t>of </a:t>
            </a:r>
            <a:r>
              <a:rPr lang="en-US" sz="4000" dirty="0" smtClean="0"/>
              <a:t>needs so hard to achieve?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6625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981200"/>
            <a:ext cx="6400800" cy="3474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Self-actualizing is difficult because people don’t always want to look beyond caring about themselves, they are only concerned about self.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87169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endParaRPr lang="en-US" sz="4000" dirty="0" smtClean="0"/>
          </a:p>
          <a:p>
            <a:pPr marL="114300" indent="0" algn="ctr">
              <a:buNone/>
            </a:pPr>
            <a:endParaRPr lang="en-US" sz="4000" dirty="0"/>
          </a:p>
          <a:p>
            <a:pPr marL="114300" indent="0" algn="ctr">
              <a:buNone/>
            </a:pPr>
            <a:r>
              <a:rPr lang="en-US" sz="4000" dirty="0" smtClean="0"/>
              <a:t>What are some examples of security needs?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6842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Answer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981200"/>
            <a:ext cx="7162800" cy="34747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Desire for steady employment, health insurance, safe neighborhoods and shelter from the </a:t>
            </a:r>
            <a:r>
              <a:rPr lang="en-US" sz="3600" dirty="0" smtClean="0"/>
              <a:t>environment.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622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aslow's Hierarchy of Need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9" y="704165"/>
            <a:ext cx="8113305" cy="608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1472" y="381000"/>
            <a:ext cx="82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Maslow's Hierarchy of Needs</a:t>
            </a:r>
          </a:p>
        </p:txBody>
      </p:sp>
    </p:spTree>
    <p:extLst>
      <p:ext uri="{BB962C8B-B14F-4D97-AF65-F5344CB8AC3E}">
        <p14:creationId xmlns:p14="http://schemas.microsoft.com/office/powerpoint/2010/main" val="6777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447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Physiological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9903" y="1573700"/>
            <a:ext cx="8229600" cy="4525963"/>
          </a:xfrm>
        </p:spPr>
        <p:txBody>
          <a:bodyPr/>
          <a:lstStyle/>
          <a:p>
            <a:r>
              <a:rPr lang="en-US" dirty="0" smtClean="0"/>
              <a:t>Lowest level in basic needs</a:t>
            </a:r>
          </a:p>
          <a:p>
            <a:r>
              <a:rPr lang="en-US" dirty="0" smtClean="0"/>
              <a:t>Daily, natural activities</a:t>
            </a:r>
          </a:p>
          <a:p>
            <a:r>
              <a:rPr lang="en-US" b="1" dirty="0" smtClean="0"/>
              <a:t>Breathing, food, water, </a:t>
            </a:r>
            <a:r>
              <a:rPr lang="en-US" b="1" dirty="0" smtClean="0"/>
              <a:t>sleep, excretion</a:t>
            </a:r>
            <a:endParaRPr lang="en-US" dirty="0"/>
          </a:p>
          <a:p>
            <a:r>
              <a:rPr lang="en-US" dirty="0" smtClean="0"/>
              <a:t>Most basic level of needs, cannot function without these</a:t>
            </a:r>
            <a:r>
              <a:rPr lang="en-US" b="1" dirty="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27" y="3505200"/>
            <a:ext cx="54864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5227" y="6488011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http://www.google.com/imgres?q=healthy+foods&amp;um=1&amp;hl=en&amp;safe=active&amp;gbv=2&amp;tbm=isch&amp;tbnid=xji8rXRfD3IAuM:&amp;imgrefurl=http://www.healthyfoods.ws/&amp;</a:t>
            </a:r>
            <a:r>
              <a:rPr lang="en-US" sz="600" dirty="0" smtClean="0"/>
              <a:t>docid=9TLgrvgSPWvR5M&amp;w=424&amp;h=283&amp;ei=ajV3TtPqGYfh0QGM543zDQ&amp;zoom=1&amp;iact=hc&amp;vpx=835&amp;vpy=449&amp;dur=131&amp;hovh=183&amp;hovw=275&amp;tx=136&amp;ty=112&amp;page=1&amp;tbnh=136&amp;tbnw=178&amp;start=0&amp;ndsp=28&amp;ved=1t:429,r:18,s:0&amp;biw=1440&amp;bih=778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9933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 smtClean="0"/>
              <a:t>Physiological Positive vs. </a:t>
            </a:r>
            <a:r>
              <a:rPr lang="en-US" dirty="0"/>
              <a:t>N</a:t>
            </a:r>
            <a:r>
              <a:rPr lang="en-US" dirty="0" smtClean="0"/>
              <a:t>egative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9495451"/>
              </p:ext>
            </p:extLst>
          </p:nvPr>
        </p:nvGraphicFramePr>
        <p:xfrm>
          <a:off x="533400" y="1143000"/>
          <a:ext cx="8229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257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7AB4B4"/>
                          </a:solidFill>
                        </a:rPr>
                        <a:t>Positive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Sleep </a:t>
                      </a:r>
                    </a:p>
                    <a:p>
                      <a:pPr marL="742950" lvl="1" indent="-28575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More concentrated</a:t>
                      </a:r>
                    </a:p>
                    <a:p>
                      <a:pPr marL="742950" lvl="1" indent="-28575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More aware of surroundings</a:t>
                      </a:r>
                    </a:p>
                    <a:p>
                      <a:pPr marL="742950" lvl="1" indent="-28575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Able to focus better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Food will keep you energized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Feel secure and confident</a:t>
                      </a:r>
                    </a:p>
                    <a:p>
                      <a:pPr marL="285750" lvl="0" indent="-28575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Trust</a:t>
                      </a:r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US" sz="700" baseline="0" dirty="0" smtClean="0"/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r>
                        <a:rPr lang="en-US" sz="600" baseline="0" dirty="0" smtClean="0">
                          <a:hlinkClick r:id="rId2"/>
                        </a:rPr>
                        <a:t>http://www.google.com/imgres?q=energized+person&amp;um=1&amp;hl=en&amp;safe=active&amp;gbv=2&amp;tbm=isch&amp;tbnid=xBSZSYQ5-n0iGM:&amp;imgrefurl=http://</a:t>
                      </a:r>
                      <a:r>
                        <a:rPr lang="en-US" sz="600" baseline="0" dirty="0" smtClean="0">
                          <a:hlinkClick r:id="rId2"/>
                        </a:rPr>
                        <a:t>www.sleeprequired.com/2009/05/getting-a-better-nights-sleep-how-to-wake-up-feeling-energized</a:t>
                      </a:r>
                      <a:r>
                        <a:rPr lang="en-US" sz="600" baseline="0" dirty="0" smtClean="0"/>
                        <a:t> </a:t>
                      </a:r>
                      <a:endParaRPr lang="en-US" sz="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54ACAA"/>
                          </a:solidFill>
                        </a:rPr>
                        <a:t>Negative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enough sleep</a:t>
                      </a:r>
                    </a:p>
                    <a:p>
                      <a:pPr marL="914400" lvl="1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Not focused</a:t>
                      </a:r>
                    </a:p>
                    <a:p>
                      <a:pPr marL="914400" lvl="1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Slacking in school</a:t>
                      </a:r>
                    </a:p>
                    <a:p>
                      <a:pPr marL="914400" lvl="1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Very tired</a:t>
                      </a:r>
                    </a:p>
                    <a:p>
                      <a:pPr marL="457200" lvl="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Poor diet</a:t>
                      </a:r>
                    </a:p>
                    <a:p>
                      <a:pPr marL="457200" lvl="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Sense of inadequacy and self doubt</a:t>
                      </a:r>
                    </a:p>
                    <a:p>
                      <a:pPr marL="457200" lvl="0" indent="-457200" algn="l">
                        <a:buFont typeface="Arial" pitchFamily="34" charset="0"/>
                        <a:buChar char="•"/>
                      </a:pPr>
                      <a:r>
                        <a:rPr lang="en-US" sz="1800" baseline="0" dirty="0" smtClean="0"/>
                        <a:t>Failure to develop trust can lead to a sense of fear and a belief that the world is inconsistent and unpredictable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380999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2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level </a:t>
            </a:r>
            <a:r>
              <a:rPr lang="en-US" dirty="0" smtClean="0"/>
              <a:t>of needs</a:t>
            </a:r>
          </a:p>
          <a:p>
            <a:r>
              <a:rPr lang="en-US" dirty="0" smtClean="0"/>
              <a:t>Feeling safe and secure in </a:t>
            </a:r>
            <a:r>
              <a:rPr lang="en-US" dirty="0" smtClean="0"/>
              <a:t>one’s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Security of:</a:t>
            </a:r>
          </a:p>
          <a:p>
            <a:pPr lvl="1"/>
            <a:r>
              <a:rPr lang="en-US" dirty="0" smtClean="0"/>
              <a:t>Body, recourses, morality, the family, health, property</a:t>
            </a:r>
          </a:p>
          <a:p>
            <a:r>
              <a:rPr lang="en-US" dirty="0" smtClean="0"/>
              <a:t>Without feeling safe, this stage cannot be passed </a:t>
            </a:r>
          </a:p>
          <a:p>
            <a:r>
              <a:rPr lang="en-US" dirty="0" smtClean="0"/>
              <a:t>Affecting factors:</a:t>
            </a:r>
          </a:p>
          <a:p>
            <a:pPr lvl="1"/>
            <a:r>
              <a:rPr lang="en-US" dirty="0" smtClean="0"/>
              <a:t>Loss of job, lacking sense of security, illnesses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60672" cy="1039427"/>
          </a:xfrm>
        </p:spPr>
        <p:txBody>
          <a:bodyPr/>
          <a:lstStyle/>
          <a:p>
            <a:r>
              <a:rPr lang="en-US" dirty="0" smtClean="0"/>
              <a:t>Safety Positive vs. Negative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95698041"/>
              </p:ext>
            </p:extLst>
          </p:nvPr>
        </p:nvGraphicFramePr>
        <p:xfrm>
          <a:off x="457200" y="1131964"/>
          <a:ext cx="82296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5363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54ACAA"/>
                          </a:solidFill>
                        </a:rPr>
                        <a:t>Positive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3200" dirty="0" smtClean="0"/>
                        <a:t>Secure in life and personal decisions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3200" dirty="0" smtClean="0"/>
                        <a:t>Feel comfortable taking risks and trying new things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3200" dirty="0" smtClean="0"/>
                        <a:t>Daily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/>
                        <a:t>r</a:t>
                      </a:r>
                      <a:r>
                        <a:rPr lang="en-US" sz="3200" dirty="0" smtClean="0"/>
                        <a:t>outines </a:t>
                      </a:r>
                      <a:r>
                        <a:rPr lang="en-US" sz="3200" dirty="0" smtClean="0"/>
                        <a:t>and rhythms make life easier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54ACAA"/>
                          </a:solidFill>
                        </a:rPr>
                        <a:t>Negative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Illness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Anxious or unsafe in normal situations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Lacking sense of security 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Uncomfortable with surroundings</a:t>
                      </a:r>
                    </a:p>
                    <a:p>
                      <a:pPr marL="457200" indent="-4572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All things feel 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unpredictable, 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minor risks and decisions feel 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extreme</a:t>
                      </a:r>
                      <a:endParaRPr 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9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Love/ Belonging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676400"/>
            <a:ext cx="6400800" cy="347472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level in </a:t>
            </a:r>
            <a:r>
              <a:rPr lang="en-US" dirty="0" smtClean="0"/>
              <a:t>pyramid</a:t>
            </a:r>
          </a:p>
          <a:p>
            <a:r>
              <a:rPr lang="en-US" dirty="0" smtClean="0"/>
              <a:t>Belonging, feeling needed</a:t>
            </a:r>
          </a:p>
          <a:p>
            <a:r>
              <a:rPr lang="en-US" b="1" dirty="0" smtClean="0"/>
              <a:t>Friendship, family, sexual intimacy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37338"/>
            <a:ext cx="5410200" cy="280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59436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/>
              <a:t>http://www.google.com/imgres?q=family&amp;um=1&amp;hl=en&amp;safe=active&amp;gbv=2&amp;tbm=isch&amp;tbnid=BtHf9OPhajBR9M:&amp;imgrefurl=http://</a:t>
            </a:r>
            <a:r>
              <a:rPr lang="en-US" sz="600" dirty="0" smtClean="0"/>
              <a:t>www.lcmh.com/family-medicine&amp;docid=3Q4og7QZfZU9AM&amp;w=1280&amp;h=1024&amp;ei=CzN3TqywO8fg0QHHkPmiDQ&amp;zoom=1&amp;iact=rc&amp;dur=393&amp;page=1&amp;tbnh=137&amp;tbnw=178&amp;start=0&amp;ndsp=28&amp;ved=1t:429,r:8,s:0&amp;tx=132&amp;ty=52&amp;biw=1440&amp;bih=778 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2193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2954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smtClean="0"/>
              <a:t>Love/Belonging</a:t>
            </a:r>
            <a:br>
              <a:rPr lang="en-US" dirty="0" smtClean="0"/>
            </a:br>
            <a:r>
              <a:rPr lang="en-US" dirty="0" smtClean="0"/>
              <a:t>Positive </a:t>
            </a:r>
            <a:r>
              <a:rPr lang="en-US" dirty="0" smtClean="0"/>
              <a:t>vs. Negative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051666"/>
              </p:ext>
            </p:extLst>
          </p:nvPr>
        </p:nvGraphicFramePr>
        <p:xfrm>
          <a:off x="381000" y="1600200"/>
          <a:ext cx="8229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953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54ACAA"/>
                          </a:solidFill>
                        </a:rPr>
                        <a:t>Positive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3200" dirty="0" smtClean="0"/>
                        <a:t>Work well with others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3200" dirty="0" smtClean="0"/>
                        <a:t>Able to feel comfortable</a:t>
                      </a:r>
                      <a:r>
                        <a:rPr lang="en-US" sz="3200" baseline="0" dirty="0" smtClean="0"/>
                        <a:t> around others</a:t>
                      </a:r>
                    </a:p>
                    <a:p>
                      <a:pPr marL="457200" indent="-457200" algn="l">
                        <a:buFont typeface="Arial" pitchFamily="34" charset="0"/>
                        <a:buChar char="•"/>
                      </a:pPr>
                      <a:r>
                        <a:rPr lang="en-US" sz="3200" baseline="0" dirty="0" smtClean="0"/>
                        <a:t>Content </a:t>
                      </a:r>
                      <a:r>
                        <a:rPr lang="en-US" sz="3200" baseline="0" dirty="0" smtClean="0"/>
                        <a:t>with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54ACAA"/>
                          </a:solidFill>
                        </a:rPr>
                        <a:t>Negative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3200" dirty="0" smtClean="0"/>
                        <a:t>Not wanting to be around others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3200" dirty="0" smtClean="0"/>
                        <a:t>Not focusing </a:t>
                      </a:r>
                      <a:r>
                        <a:rPr lang="en-US" sz="3200" dirty="0" smtClean="0"/>
                        <a:t>well</a:t>
                      </a:r>
                    </a:p>
                    <a:p>
                      <a:pPr marL="630238" indent="-236538" algn="l">
                        <a:buFont typeface="Arial" pitchFamily="34" charset="0"/>
                        <a:buChar char="•"/>
                      </a:pPr>
                      <a:r>
                        <a:rPr lang="en-US" sz="3200" dirty="0" smtClean="0"/>
                        <a:t>Example</a:t>
                      </a:r>
                      <a:r>
                        <a:rPr lang="en-US" sz="3200" dirty="0" smtClean="0"/>
                        <a:t>: school work/etc.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3200" dirty="0" smtClean="0"/>
                        <a:t>Lower</a:t>
                      </a:r>
                      <a:r>
                        <a:rPr lang="en-US" sz="3200" baseline="0" dirty="0" smtClean="0"/>
                        <a:t> self esteem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en-US" sz="3200" baseline="0" dirty="0" smtClean="0"/>
                        <a:t>Depression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6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699</Words>
  <Application>Microsoft Office PowerPoint</Application>
  <PresentationFormat>On-screen Show (4:3)</PresentationFormat>
  <Paragraphs>176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Abraham Maslow</vt:lpstr>
      <vt:lpstr>What is Maslow's Hierarchy of Needs?</vt:lpstr>
      <vt:lpstr>PowerPoint Presentation</vt:lpstr>
      <vt:lpstr>Physiological</vt:lpstr>
      <vt:lpstr>Physiological Positive vs. Negative</vt:lpstr>
      <vt:lpstr>Safety</vt:lpstr>
      <vt:lpstr>Safety Positive vs. Negative</vt:lpstr>
      <vt:lpstr>Love/ Belonging</vt:lpstr>
      <vt:lpstr>Love/Belonging Positive vs. Negative</vt:lpstr>
      <vt:lpstr>Esteem</vt:lpstr>
      <vt:lpstr>Esteem Positive vs. Negative</vt:lpstr>
      <vt:lpstr>Self actualization</vt:lpstr>
      <vt:lpstr>Self actualization Positive vs. Negative</vt:lpstr>
      <vt:lpstr>Question 1</vt:lpstr>
      <vt:lpstr>Answer 1</vt:lpstr>
      <vt:lpstr>Question 2</vt:lpstr>
      <vt:lpstr>Answer 2</vt:lpstr>
      <vt:lpstr>Question 3</vt:lpstr>
      <vt:lpstr>Answer 3</vt:lpstr>
      <vt:lpstr>Question 4</vt:lpstr>
      <vt:lpstr>Answer 4</vt:lpstr>
      <vt:lpstr>Question 5</vt:lpstr>
      <vt:lpstr>Answer 5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Maslow</dc:title>
  <dc:creator>Melanie Karle</dc:creator>
  <cp:lastModifiedBy>HOWARD, BETH</cp:lastModifiedBy>
  <cp:revision>24</cp:revision>
  <dcterms:created xsi:type="dcterms:W3CDTF">2011-09-14T14:30:01Z</dcterms:created>
  <dcterms:modified xsi:type="dcterms:W3CDTF">2011-12-05T13:16:01Z</dcterms:modified>
</cp:coreProperties>
</file>